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
  </p:notesMasterIdLst>
  <p:sldIdLst>
    <p:sldId id="256" r:id="rId3"/>
    <p:sldId id="258" r:id="rId4"/>
    <p:sldId id="269" r:id="rId5"/>
    <p:sldId id="265" r:id="rId6"/>
    <p:sldId id="270" r:id="rId7"/>
    <p:sldId id="271" r:id="rId8"/>
    <p:sldId id="272" r:id="rId9"/>
    <p:sldId id="273"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1434" y="78"/>
      </p:cViewPr>
      <p:guideLst>
        <p:guide orient="horz" pos="2160"/>
        <p:guide pos="2880"/>
      </p:guideLst>
    </p:cSldViewPr>
  </p:slideViewPr>
  <p:notesTextViewPr>
    <p:cViewPr>
      <p:scale>
        <a:sx n="1" d="1"/>
        <a:sy n="1" d="1"/>
      </p:scale>
      <p:origin x="0" y="0"/>
    </p:cViewPr>
  </p:notesTextViewPr>
  <p:notesViewPr>
    <p:cSldViewPr snapToGrid="0">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9B5FC-C5EA-446C-938F-95CC646F5408}" type="datetimeFigureOut">
              <a:rPr lang="ko-KR" altLang="en-US" smtClean="0"/>
              <a:t>2020-08-09</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8D8CA-40C4-408C-87FF-9C082ABF6C79}" type="slidenum">
              <a:rPr lang="ko-KR" altLang="en-US" smtClean="0"/>
              <a:t>‹#›</a:t>
            </a:fld>
            <a:endParaRPr lang="ko-KR" altLang="en-US"/>
          </a:p>
        </p:txBody>
      </p:sp>
    </p:spTree>
    <p:extLst>
      <p:ext uri="{BB962C8B-B14F-4D97-AF65-F5344CB8AC3E}">
        <p14:creationId xmlns:p14="http://schemas.microsoft.com/office/powerpoint/2010/main" val="10320293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52584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
        <p:nvSpPr>
          <p:cNvPr id="3" name="TextBox 2"/>
          <p:cNvSpPr txBox="1"/>
          <p:nvPr userDrawn="1"/>
        </p:nvSpPr>
        <p:spPr>
          <a:xfrm>
            <a:off x="4221085" y="3452386"/>
            <a:ext cx="768199" cy="369332"/>
          </a:xfrm>
          <a:prstGeom prst="rect">
            <a:avLst/>
          </a:prstGeom>
          <a:noFill/>
        </p:spPr>
        <p:txBody>
          <a:bodyPr wrap="square" rtlCol="0">
            <a:spAutoFit/>
          </a:bodyPr>
          <a:lstStyle/>
          <a:p>
            <a:r>
              <a:rPr lang="en-US" altLang="ko-KR" dirty="0">
                <a:solidFill>
                  <a:schemeClr val="accent1"/>
                </a:solidFill>
              </a:rPr>
              <a:t>Image</a:t>
            </a:r>
            <a:endParaRPr lang="ko-KR" altLang="en-US" dirty="0">
              <a:solidFill>
                <a:schemeClr val="accent1"/>
              </a:solidFill>
            </a:endParaRPr>
          </a:p>
        </p:txBody>
      </p:sp>
    </p:spTree>
    <p:extLst>
      <p:ext uri="{BB962C8B-B14F-4D97-AF65-F5344CB8AC3E}">
        <p14:creationId xmlns:p14="http://schemas.microsoft.com/office/powerpoint/2010/main" val="76748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제목만">
    <p:spTree>
      <p:nvGrpSpPr>
        <p:cNvPr id="1" name=""/>
        <p:cNvGrpSpPr/>
        <p:nvPr/>
      </p:nvGrpSpPr>
      <p:grpSpPr>
        <a:xfrm>
          <a:off x="0" y="0"/>
          <a:ext cx="0" cy="0"/>
          <a:chOff x="0" y="0"/>
          <a:chExt cx="0" cy="0"/>
        </a:xfrm>
      </p:grpSpPr>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266937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87124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61044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78043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555100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301799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86973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96110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95159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323173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839392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6715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825625"/>
            <a:ext cx="386715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509328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424245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99899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05459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002036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2826035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131532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08205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8011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2264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8A8D8747-3C04-4F49-B42F-57B70923811A}" type="datetimeFigureOut">
              <a:rPr lang="ko-KR" altLang="en-US" smtClean="0"/>
              <a:t>2020-08-09</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95625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4" name="TextBox 13"/>
          <p:cNvSpPr txBox="1"/>
          <p:nvPr userDrawn="1"/>
        </p:nvSpPr>
        <p:spPr>
          <a:xfrm>
            <a:off x="441789" y="667823"/>
            <a:ext cx="2666627" cy="369332"/>
          </a:xfrm>
          <a:prstGeom prst="rect">
            <a:avLst/>
          </a:prstGeom>
          <a:noFill/>
        </p:spPr>
        <p:txBody>
          <a:bodyPr wrap="none" rtlCol="0">
            <a:spAutoFit/>
          </a:bodyPr>
          <a:lstStyle/>
          <a:p>
            <a:r>
              <a:rPr lang="en-US" altLang="ko-KR" dirty="0"/>
              <a:t>1. First Name / Last Name:</a:t>
            </a:r>
            <a:endParaRPr lang="ko-KR" altLang="en-US" dirty="0"/>
          </a:p>
        </p:txBody>
      </p:sp>
      <p:sp>
        <p:nvSpPr>
          <p:cNvPr id="15" name="TextBox 14"/>
          <p:cNvSpPr txBox="1"/>
          <p:nvPr userDrawn="1"/>
        </p:nvSpPr>
        <p:spPr>
          <a:xfrm>
            <a:off x="439936" y="1029057"/>
            <a:ext cx="1556323" cy="369332"/>
          </a:xfrm>
          <a:prstGeom prst="rect">
            <a:avLst/>
          </a:prstGeom>
          <a:noFill/>
        </p:spPr>
        <p:txBody>
          <a:bodyPr wrap="none" rtlCol="0">
            <a:spAutoFit/>
          </a:bodyPr>
          <a:lstStyle/>
          <a:p>
            <a:r>
              <a:rPr lang="en-US" altLang="ko-KR" dirty="0"/>
              <a:t>2. Nationality</a:t>
            </a:r>
            <a:r>
              <a:rPr lang="en-US" altLang="ko-KR" baseline="0" dirty="0"/>
              <a:t>: </a:t>
            </a:r>
            <a:endParaRPr lang="ko-KR" altLang="en-US" dirty="0"/>
          </a:p>
        </p:txBody>
      </p:sp>
      <p:sp>
        <p:nvSpPr>
          <p:cNvPr id="16" name="TextBox 15"/>
          <p:cNvSpPr txBox="1"/>
          <p:nvPr userDrawn="1"/>
        </p:nvSpPr>
        <p:spPr>
          <a:xfrm>
            <a:off x="439936" y="1398389"/>
            <a:ext cx="1040670" cy="369332"/>
          </a:xfrm>
          <a:prstGeom prst="rect">
            <a:avLst/>
          </a:prstGeom>
          <a:noFill/>
        </p:spPr>
        <p:txBody>
          <a:bodyPr wrap="none" rtlCol="0">
            <a:spAutoFit/>
          </a:bodyPr>
          <a:lstStyle/>
          <a:p>
            <a:r>
              <a:rPr lang="en-US" altLang="ko-KR" dirty="0"/>
              <a:t>3. Email</a:t>
            </a:r>
            <a:r>
              <a:rPr lang="en-US" altLang="ko-KR" baseline="0" dirty="0"/>
              <a:t>: </a:t>
            </a:r>
            <a:endParaRPr lang="ko-KR" altLang="en-US" dirty="0"/>
          </a:p>
        </p:txBody>
      </p:sp>
      <p:sp>
        <p:nvSpPr>
          <p:cNvPr id="18" name="TextBox 17"/>
          <p:cNvSpPr txBox="1"/>
          <p:nvPr userDrawn="1"/>
        </p:nvSpPr>
        <p:spPr>
          <a:xfrm>
            <a:off x="439936" y="2128752"/>
            <a:ext cx="1601208" cy="369332"/>
          </a:xfrm>
          <a:prstGeom prst="rect">
            <a:avLst/>
          </a:prstGeom>
          <a:noFill/>
        </p:spPr>
        <p:txBody>
          <a:bodyPr wrap="none" rtlCol="0">
            <a:spAutoFit/>
          </a:bodyPr>
          <a:lstStyle/>
          <a:p>
            <a:r>
              <a:rPr lang="en-US" altLang="ko-KR" dirty="0"/>
              <a:t>5. Occupation</a:t>
            </a:r>
            <a:r>
              <a:rPr lang="en-US" altLang="ko-KR" baseline="0" dirty="0"/>
              <a:t>: </a:t>
            </a:r>
            <a:endParaRPr lang="ko-KR" altLang="en-US" dirty="0"/>
          </a:p>
        </p:txBody>
      </p:sp>
      <p:sp>
        <p:nvSpPr>
          <p:cNvPr id="19" name="TextBox 18"/>
          <p:cNvSpPr txBox="1"/>
          <p:nvPr userDrawn="1"/>
        </p:nvSpPr>
        <p:spPr>
          <a:xfrm>
            <a:off x="443493" y="1759420"/>
            <a:ext cx="1262017" cy="369332"/>
          </a:xfrm>
          <a:prstGeom prst="rect">
            <a:avLst/>
          </a:prstGeom>
          <a:noFill/>
        </p:spPr>
        <p:txBody>
          <a:bodyPr wrap="square" rtlCol="0">
            <a:spAutoFit/>
          </a:bodyPr>
          <a:lstStyle/>
          <a:p>
            <a:r>
              <a:rPr lang="en-US" altLang="ko-KR" dirty="0"/>
              <a:t>4. Address</a:t>
            </a:r>
            <a:r>
              <a:rPr lang="en-US" altLang="ko-KR" baseline="0" dirty="0"/>
              <a:t>: </a:t>
            </a:r>
            <a:endParaRPr lang="ko-KR" altLang="en-US" dirty="0"/>
          </a:p>
        </p:txBody>
      </p:sp>
      <p:sp>
        <p:nvSpPr>
          <p:cNvPr id="22" name="TextBox 21"/>
          <p:cNvSpPr txBox="1"/>
          <p:nvPr userDrawn="1"/>
        </p:nvSpPr>
        <p:spPr>
          <a:xfrm>
            <a:off x="439936" y="2486815"/>
            <a:ext cx="3177921" cy="369332"/>
          </a:xfrm>
          <a:prstGeom prst="rect">
            <a:avLst/>
          </a:prstGeom>
          <a:noFill/>
        </p:spPr>
        <p:txBody>
          <a:bodyPr wrap="none" rtlCol="0">
            <a:spAutoFit/>
          </a:bodyPr>
          <a:lstStyle/>
          <a:p>
            <a:r>
              <a:rPr lang="en-US" altLang="ko-KR" dirty="0"/>
              <a:t>6. Homepage</a:t>
            </a:r>
            <a:r>
              <a:rPr lang="en-US" altLang="ko-KR" baseline="0" dirty="0"/>
              <a:t> (or SNS Account): </a:t>
            </a:r>
            <a:endParaRPr lang="ko-KR" altLang="en-US" dirty="0"/>
          </a:p>
        </p:txBody>
      </p:sp>
      <p:sp>
        <p:nvSpPr>
          <p:cNvPr id="23" name="TextBox 22"/>
          <p:cNvSpPr txBox="1"/>
          <p:nvPr userDrawn="1"/>
        </p:nvSpPr>
        <p:spPr>
          <a:xfrm>
            <a:off x="439936" y="2856147"/>
            <a:ext cx="963918" cy="369332"/>
          </a:xfrm>
          <a:prstGeom prst="rect">
            <a:avLst/>
          </a:prstGeom>
          <a:noFill/>
        </p:spPr>
        <p:txBody>
          <a:bodyPr wrap="none" rtlCol="0">
            <a:spAutoFit/>
          </a:bodyPr>
          <a:lstStyle/>
          <a:p>
            <a:r>
              <a:rPr lang="en-US" altLang="ko-KR" dirty="0"/>
              <a:t>7. Area</a:t>
            </a:r>
            <a:r>
              <a:rPr lang="en-US" altLang="ko-KR" baseline="0" dirty="0"/>
              <a:t>: </a:t>
            </a:r>
            <a:endParaRPr lang="ko-KR" altLang="en-US" dirty="0"/>
          </a:p>
        </p:txBody>
      </p:sp>
      <p:sp>
        <p:nvSpPr>
          <p:cNvPr id="24" name="TextBox 23"/>
          <p:cNvSpPr txBox="1"/>
          <p:nvPr userDrawn="1"/>
        </p:nvSpPr>
        <p:spPr>
          <a:xfrm>
            <a:off x="439936" y="3214210"/>
            <a:ext cx="2655471" cy="369332"/>
          </a:xfrm>
          <a:prstGeom prst="rect">
            <a:avLst/>
          </a:prstGeom>
          <a:noFill/>
        </p:spPr>
        <p:txBody>
          <a:bodyPr wrap="none" rtlCol="0">
            <a:spAutoFit/>
          </a:bodyPr>
          <a:lstStyle/>
          <a:p>
            <a:r>
              <a:rPr lang="en-US" altLang="ko-KR" dirty="0"/>
              <a:t>8. Education</a:t>
            </a:r>
            <a:r>
              <a:rPr lang="en-US" altLang="ko-KR" baseline="0" dirty="0"/>
              <a:t> &amp; Exhibition: </a:t>
            </a:r>
            <a:endParaRPr lang="ko-KR" altLang="en-US" dirty="0"/>
          </a:p>
        </p:txBody>
      </p:sp>
    </p:spTree>
    <p:extLst>
      <p:ext uri="{BB962C8B-B14F-4D97-AF65-F5344CB8AC3E}">
        <p14:creationId xmlns:p14="http://schemas.microsoft.com/office/powerpoint/2010/main" val="366894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제목만">
    <p:spTree>
      <p:nvGrpSpPr>
        <p:cNvPr id="1" name=""/>
        <p:cNvGrpSpPr/>
        <p:nvPr/>
      </p:nvGrpSpPr>
      <p:grpSpPr>
        <a:xfrm>
          <a:off x="0" y="0"/>
          <a:ext cx="0" cy="0"/>
          <a:chOff x="0" y="0"/>
          <a:chExt cx="0" cy="0"/>
        </a:xfrm>
      </p:grpSpPr>
      <p:sp>
        <p:nvSpPr>
          <p:cNvPr id="14" name="TextBox 13"/>
          <p:cNvSpPr txBox="1"/>
          <p:nvPr userDrawn="1"/>
        </p:nvSpPr>
        <p:spPr>
          <a:xfrm>
            <a:off x="441789" y="667823"/>
            <a:ext cx="4284058" cy="369332"/>
          </a:xfrm>
          <a:prstGeom prst="rect">
            <a:avLst/>
          </a:prstGeom>
          <a:noFill/>
        </p:spPr>
        <p:txBody>
          <a:bodyPr wrap="none" rtlCol="0">
            <a:spAutoFit/>
          </a:bodyPr>
          <a:lstStyle/>
          <a:p>
            <a:r>
              <a:rPr lang="en-US" altLang="ko-KR" dirty="0"/>
              <a:t>9. Work</a:t>
            </a:r>
            <a:r>
              <a:rPr lang="en-US" altLang="ko-KR" baseline="0" dirty="0"/>
              <a:t> Description </a:t>
            </a:r>
            <a:r>
              <a:rPr lang="en-US" altLang="ko-KR" i="1" baseline="0" dirty="0"/>
              <a:t>(word length max 150)</a:t>
            </a:r>
            <a:r>
              <a:rPr lang="en-US" altLang="ko-KR" baseline="0" dirty="0"/>
              <a:t>:</a:t>
            </a:r>
            <a:endParaRPr lang="ko-KR" altLang="en-US" dirty="0"/>
          </a:p>
        </p:txBody>
      </p:sp>
    </p:spTree>
    <p:extLst>
      <p:ext uri="{BB962C8B-B14F-4D97-AF65-F5344CB8AC3E}">
        <p14:creationId xmlns:p14="http://schemas.microsoft.com/office/powerpoint/2010/main" val="162773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제목만">
    <p:spTree>
      <p:nvGrpSpPr>
        <p:cNvPr id="1" name=""/>
        <p:cNvGrpSpPr/>
        <p:nvPr/>
      </p:nvGrpSpPr>
      <p:grpSpPr>
        <a:xfrm>
          <a:off x="0" y="0"/>
          <a:ext cx="0" cy="0"/>
          <a:chOff x="0" y="0"/>
          <a:chExt cx="0" cy="0"/>
        </a:xfrm>
      </p:grpSpPr>
      <p:pic>
        <p:nvPicPr>
          <p:cNvPr id="4" name="그림 3"/>
          <p:cNvPicPr/>
          <p:nvPr userDrawn="1"/>
        </p:nvPicPr>
        <p:blipFill>
          <a:blip r:embed="rId2"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a:solidFill>
                  <a:schemeClr val="tx1"/>
                </a:solidFill>
                <a:effectLst/>
                <a:latin typeface="+mn-lt"/>
                <a:ea typeface="+mn-ea"/>
                <a:cs typeface="+mn-cs"/>
              </a:rPr>
              <a:t>Global Alliance of Marketing &amp; Management Associations</a:t>
            </a:r>
            <a:endParaRPr lang="ko-KR" altLang="ko-KR" sz="1100" kern="1200" dirty="0">
              <a:solidFill>
                <a:schemeClr val="tx1"/>
              </a:solidFill>
              <a:effectLst/>
              <a:latin typeface="+mn-lt"/>
              <a:ea typeface="+mn-ea"/>
              <a:cs typeface="+mn-cs"/>
            </a:endParaRPr>
          </a:p>
          <a:p>
            <a:pPr algn="ctr" latinLnBrk="0"/>
            <a:r>
              <a:rPr lang="en-US" altLang="ko-KR" sz="1100" b="1" kern="1200" dirty="0">
                <a:solidFill>
                  <a:schemeClr val="tx1"/>
                </a:solidFill>
                <a:effectLst/>
                <a:latin typeface="+mn-lt"/>
                <a:ea typeface="+mn-ea"/>
                <a:cs typeface="+mn-cs"/>
              </a:rPr>
              <a:t> </a:t>
            </a:r>
            <a:endParaRPr lang="ko-KR" altLang="ko-KR" sz="1100" kern="1200" dirty="0">
              <a:solidFill>
                <a:schemeClr val="tx1"/>
              </a:solidFill>
              <a:effectLst/>
              <a:latin typeface="+mn-lt"/>
              <a:ea typeface="+mn-ea"/>
              <a:cs typeface="+mn-cs"/>
            </a:endParaRPr>
          </a:p>
          <a:p>
            <a:pPr algn="ctr" latinLnBrk="0"/>
            <a:r>
              <a:rPr lang="en-US" altLang="ko-KR" sz="1100" b="1" kern="1200" dirty="0">
                <a:solidFill>
                  <a:schemeClr val="tx1"/>
                </a:solidFill>
                <a:effectLst/>
                <a:latin typeface="+mn-lt"/>
                <a:ea typeface="+mn-ea"/>
                <a:cs typeface="+mn-cs"/>
              </a:rPr>
              <a:t>COPYRIGHT RELEASE FORM (1/2)</a:t>
            </a:r>
            <a:endParaRPr lang="ko-KR" altLang="ko-KR" sz="1100" kern="1200" dirty="0">
              <a:solidFill>
                <a:schemeClr val="tx1"/>
              </a:solidFill>
              <a:effectLst/>
              <a:latin typeface="+mn-lt"/>
              <a:ea typeface="+mn-ea"/>
              <a:cs typeface="+mn-cs"/>
            </a:endParaRPr>
          </a:p>
        </p:txBody>
      </p:sp>
      <p:sp>
        <p:nvSpPr>
          <p:cNvPr id="3" name="TextBox 2"/>
          <p:cNvSpPr txBox="1"/>
          <p:nvPr userDrawn="1"/>
        </p:nvSpPr>
        <p:spPr>
          <a:xfrm>
            <a:off x="169112" y="1812515"/>
            <a:ext cx="8646115" cy="5601533"/>
          </a:xfrm>
          <a:prstGeom prst="rect">
            <a:avLst/>
          </a:prstGeom>
          <a:noFill/>
        </p:spPr>
        <p:txBody>
          <a:bodyPr wrap="square" rtlCol="0">
            <a:spAutoFit/>
          </a:bodyPr>
          <a:lstStyle/>
          <a:p>
            <a:pPr algn="just" latinLnBrk="0"/>
            <a:r>
              <a:rPr lang="en-US" altLang="ko-KR" sz="1000" b="1" kern="1200" dirty="0">
                <a:solidFill>
                  <a:schemeClr val="tx1"/>
                </a:solidFill>
                <a:effectLst/>
                <a:latin typeface="+mn-lt"/>
                <a:ea typeface="+mn-ea"/>
                <a:cs typeface="+mn-cs"/>
              </a:rPr>
              <a:t>ARTWORK</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The artworks (both material or electronic) entitled</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1.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2.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3.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are herewith provided to the Global Alliance of Marketing &amp; Management Associations in consideration of the use and publication of my artwork, I, as artist(s) (‘Artist’) hereby grant to the Global Alliance of Marketing &amp; Management Associations (‘the Association’) the rights related to my art work(s) mentioned below.</a:t>
            </a:r>
            <a:endParaRPr lang="ko-KR" altLang="ko-KR" sz="1000" kern="1200" dirty="0">
              <a:solidFill>
                <a:schemeClr val="tx1"/>
              </a:solidFill>
              <a:effectLst/>
              <a:latin typeface="+mn-lt"/>
              <a:ea typeface="+mn-ea"/>
              <a:cs typeface="+mn-cs"/>
            </a:endParaRPr>
          </a:p>
          <a:p>
            <a:pPr algn="just" latinLnBrk="0"/>
            <a:r>
              <a:rPr lang="en-US" altLang="ko-KR" sz="1000" b="1"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b="1" kern="1200" dirty="0">
                <a:solidFill>
                  <a:schemeClr val="tx1"/>
                </a:solidFill>
                <a:effectLst/>
                <a:latin typeface="+mn-lt"/>
                <a:ea typeface="+mn-ea"/>
                <a:cs typeface="+mn-cs"/>
              </a:rPr>
              <a:t>ACKNOWLEDGEMENTS BY ARTIST</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The Artist acknowledges that:</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a) The Association or any licensee or sub-licensee of the Association has the right to use and re-use, publish and re-publish the artwork uploaded on the homepages, in the exhibition(s) and in the exhibition book(s) related to the Association, Center for Sustainable Culture &amp; Services of </a:t>
            </a:r>
            <a:r>
              <a:rPr lang="en-US" altLang="ko-KR" sz="1000" kern="1200" dirty="0" err="1">
                <a:solidFill>
                  <a:schemeClr val="tx1"/>
                </a:solidFill>
                <a:effectLst/>
                <a:latin typeface="+mn-lt"/>
                <a:ea typeface="+mn-ea"/>
                <a:cs typeface="+mn-cs"/>
              </a:rPr>
              <a:t>Yonsei</a:t>
            </a:r>
            <a:r>
              <a:rPr lang="en-US" altLang="ko-KR" sz="1000" kern="1200" dirty="0">
                <a:solidFill>
                  <a:schemeClr val="tx1"/>
                </a:solidFill>
                <a:effectLst/>
                <a:latin typeface="+mn-lt"/>
                <a:ea typeface="+mn-ea"/>
                <a:cs typeface="+mn-cs"/>
              </a:rPr>
              <a:t> University, and ACCESS in whole or in part, individually or in conjunction with printed matter, or in composite form or in being transmitted through internet, and in any medium.</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b) The Association has the right to send the artwork to any person or organization for further publication at the unfettered discretion of the Association.</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b="1" kern="1200" dirty="0">
                <a:solidFill>
                  <a:schemeClr val="tx1"/>
                </a:solidFill>
                <a:effectLst/>
                <a:latin typeface="+mn-lt"/>
                <a:ea typeface="+mn-ea"/>
                <a:cs typeface="+mn-cs"/>
              </a:rPr>
              <a:t>OWNERSHIP OF COPYRIGHT</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The Artist warrants that:</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a) He/she is the sole owner of the artwork and has full right and title to copyright in the artwork.</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b) The artwork is not copied wholly or substantially from any other work or material.</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c) He/she has not entered into any agreement or arrangement involving the sale, mortgage, pledge, granting of options or any other rights over his/her interest in the copyright in the artwork.</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d) The mere use and exercise of copyright in the artwork by the Association or any licensee or sub-licensee of the Association will not infringe any copyright or similar or other intellectual property rights of any person, nor give rise to payment by the Association or any licensee or sub-licensee of the Association or any royalty to any third party or to any liability to pay compensation.</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e) Neither the execution of the Form nor the performance by the Artists of his/her obligations will cause the Artists to be in breach of any agreement to which he/she is a party or is subject.</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The Artists indemnifies the Association against any claim, loss, liability, cost or expense (including legal expenses on a solicitor and own party basis) which may be incurred or sustained by the Association as a result of any breach of the warranties given in this Clause.</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endParaRPr lang="ko-KR" altLang="en-US" dirty="0"/>
          </a:p>
        </p:txBody>
      </p:sp>
    </p:spTree>
    <p:extLst>
      <p:ext uri="{BB962C8B-B14F-4D97-AF65-F5344CB8AC3E}">
        <p14:creationId xmlns:p14="http://schemas.microsoft.com/office/powerpoint/2010/main" val="102142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제목만">
    <p:spTree>
      <p:nvGrpSpPr>
        <p:cNvPr id="1" name=""/>
        <p:cNvGrpSpPr/>
        <p:nvPr/>
      </p:nvGrpSpPr>
      <p:grpSpPr>
        <a:xfrm>
          <a:off x="0" y="0"/>
          <a:ext cx="0" cy="0"/>
          <a:chOff x="0" y="0"/>
          <a:chExt cx="0" cy="0"/>
        </a:xfrm>
      </p:grpSpPr>
      <p:pic>
        <p:nvPicPr>
          <p:cNvPr id="4" name="그림 3"/>
          <p:cNvPicPr/>
          <p:nvPr userDrawn="1"/>
        </p:nvPicPr>
        <p:blipFill>
          <a:blip r:embed="rId2"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a:solidFill>
                  <a:schemeClr val="tx1"/>
                </a:solidFill>
                <a:effectLst/>
                <a:latin typeface="+mn-lt"/>
                <a:ea typeface="+mn-ea"/>
                <a:cs typeface="+mn-cs"/>
              </a:rPr>
              <a:t>Global Alliance of Marketing &amp; Management Associations</a:t>
            </a:r>
            <a:endParaRPr lang="ko-KR" altLang="ko-KR" sz="1100" kern="1200" dirty="0">
              <a:solidFill>
                <a:schemeClr val="tx1"/>
              </a:solidFill>
              <a:effectLst/>
              <a:latin typeface="+mn-lt"/>
              <a:ea typeface="+mn-ea"/>
              <a:cs typeface="+mn-cs"/>
            </a:endParaRPr>
          </a:p>
          <a:p>
            <a:pPr algn="ctr" latinLnBrk="0"/>
            <a:r>
              <a:rPr lang="en-US" altLang="ko-KR" sz="1100" b="1" kern="1200" dirty="0">
                <a:solidFill>
                  <a:schemeClr val="tx1"/>
                </a:solidFill>
                <a:effectLst/>
                <a:latin typeface="+mn-lt"/>
                <a:ea typeface="+mn-ea"/>
                <a:cs typeface="+mn-cs"/>
              </a:rPr>
              <a:t> </a:t>
            </a:r>
            <a:endParaRPr lang="ko-KR" altLang="ko-KR" sz="1100" kern="1200" dirty="0">
              <a:solidFill>
                <a:schemeClr val="tx1"/>
              </a:solidFill>
              <a:effectLst/>
              <a:latin typeface="+mn-lt"/>
              <a:ea typeface="+mn-ea"/>
              <a:cs typeface="+mn-cs"/>
            </a:endParaRPr>
          </a:p>
          <a:p>
            <a:pPr algn="ctr" latinLnBrk="0"/>
            <a:r>
              <a:rPr lang="en-US" altLang="ko-KR" sz="1100" b="1" kern="1200" dirty="0">
                <a:solidFill>
                  <a:schemeClr val="tx1"/>
                </a:solidFill>
                <a:effectLst/>
                <a:latin typeface="+mn-lt"/>
                <a:ea typeface="+mn-ea"/>
                <a:cs typeface="+mn-cs"/>
              </a:rPr>
              <a:t>COPYRIGHT RELEASE FORM (2/2)</a:t>
            </a:r>
            <a:endParaRPr lang="ko-KR" altLang="ko-KR" sz="1100" kern="1200" dirty="0">
              <a:solidFill>
                <a:schemeClr val="tx1"/>
              </a:solidFill>
              <a:effectLst/>
              <a:latin typeface="+mn-lt"/>
              <a:ea typeface="+mn-ea"/>
              <a:cs typeface="+mn-cs"/>
            </a:endParaRPr>
          </a:p>
        </p:txBody>
      </p:sp>
      <p:sp>
        <p:nvSpPr>
          <p:cNvPr id="3" name="TextBox 2"/>
          <p:cNvSpPr txBox="1"/>
          <p:nvPr userDrawn="1"/>
        </p:nvSpPr>
        <p:spPr>
          <a:xfrm>
            <a:off x="169112" y="1812515"/>
            <a:ext cx="8646115" cy="677108"/>
          </a:xfrm>
          <a:prstGeom prst="rect">
            <a:avLst/>
          </a:prstGeom>
          <a:noFill/>
        </p:spPr>
        <p:txBody>
          <a:bodyPr wrap="square" rtlCol="0">
            <a:spAutoFit/>
          </a:bodyPr>
          <a:lstStyle/>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algn="just"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endParaRPr lang="ko-KR" altLang="en-US" dirty="0"/>
          </a:p>
        </p:txBody>
      </p:sp>
      <p:sp>
        <p:nvSpPr>
          <p:cNvPr id="5" name="TextBox 4"/>
          <p:cNvSpPr txBox="1"/>
          <p:nvPr userDrawn="1"/>
        </p:nvSpPr>
        <p:spPr>
          <a:xfrm>
            <a:off x="169112" y="2151069"/>
            <a:ext cx="8818800" cy="2893100"/>
          </a:xfrm>
          <a:prstGeom prst="rect">
            <a:avLst/>
          </a:prstGeom>
          <a:noFill/>
        </p:spPr>
        <p:txBody>
          <a:bodyPr wrap="square" rtlCol="0">
            <a:spAutoFit/>
          </a:bodyPr>
          <a:lstStyle/>
          <a:p>
            <a:pPr latinLnBrk="0"/>
            <a:r>
              <a:rPr lang="en-US" altLang="ko-KR" sz="1000" b="1" kern="1200" dirty="0">
                <a:solidFill>
                  <a:schemeClr val="tx1"/>
                </a:solidFill>
                <a:effectLst/>
                <a:latin typeface="+mn-lt"/>
                <a:ea typeface="+mn-ea"/>
                <a:cs typeface="+mn-cs"/>
              </a:rPr>
              <a:t>NO PRIOR REPRESENTATIONS</a:t>
            </a:r>
            <a:endParaRPr lang="ko-KR" altLang="ko-KR" sz="1000" kern="1200" dirty="0">
              <a:solidFill>
                <a:schemeClr val="tx1"/>
              </a:solidFill>
              <a:effectLst/>
              <a:latin typeface="+mn-lt"/>
              <a:ea typeface="+mn-ea"/>
              <a:cs typeface="+mn-cs"/>
            </a:endParaRPr>
          </a:p>
          <a:p>
            <a:pPr latinLnBrk="0"/>
            <a:r>
              <a:rPr lang="en-US" altLang="ko-KR" sz="1000" kern="1200" dirty="0">
                <a:solidFill>
                  <a:schemeClr val="tx1"/>
                </a:solidFill>
                <a:effectLst/>
                <a:latin typeface="+mn-lt"/>
                <a:ea typeface="+mn-ea"/>
                <a:cs typeface="+mn-cs"/>
              </a:rPr>
              <a:t>This Form contains the entire agreement between the parties with respect to its subject matter and supersedes all prior agreements and understandings between the parties in connection with it.</a:t>
            </a:r>
            <a:endParaRPr lang="ko-KR" altLang="ko-KR" sz="1000" kern="1200" dirty="0">
              <a:solidFill>
                <a:schemeClr val="tx1"/>
              </a:solidFill>
              <a:effectLst/>
              <a:latin typeface="+mn-lt"/>
              <a:ea typeface="+mn-ea"/>
              <a:cs typeface="+mn-cs"/>
            </a:endParaRPr>
          </a:p>
          <a:p>
            <a:pPr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latinLnBrk="0"/>
            <a:r>
              <a:rPr lang="en-US" altLang="ko-KR" sz="1000" b="1" kern="1200" dirty="0">
                <a:solidFill>
                  <a:schemeClr val="tx1"/>
                </a:solidFill>
                <a:effectLst/>
                <a:latin typeface="+mn-lt"/>
                <a:ea typeface="+mn-ea"/>
                <a:cs typeface="+mn-cs"/>
              </a:rPr>
              <a:t>AMENDMENT</a:t>
            </a:r>
            <a:endParaRPr lang="ko-KR" altLang="ko-KR" sz="1000" kern="1200" dirty="0">
              <a:solidFill>
                <a:schemeClr val="tx1"/>
              </a:solidFill>
              <a:effectLst/>
              <a:latin typeface="+mn-lt"/>
              <a:ea typeface="+mn-ea"/>
              <a:cs typeface="+mn-cs"/>
            </a:endParaRPr>
          </a:p>
          <a:p>
            <a:pPr latinLnBrk="0"/>
            <a:r>
              <a:rPr lang="en-US" altLang="ko-KR" sz="1000" kern="1200" dirty="0">
                <a:solidFill>
                  <a:schemeClr val="tx1"/>
                </a:solidFill>
                <a:effectLst/>
                <a:latin typeface="+mn-lt"/>
                <a:ea typeface="+mn-ea"/>
                <a:cs typeface="+mn-cs"/>
              </a:rPr>
              <a:t>No amendment or variation of this Form is valid or binding on a party unless made in writing and executed by all parties.</a:t>
            </a:r>
            <a:endParaRPr lang="ko-KR" altLang="ko-KR" sz="1000" kern="1200" dirty="0">
              <a:solidFill>
                <a:schemeClr val="tx1"/>
              </a:solidFill>
              <a:effectLst/>
              <a:latin typeface="+mn-lt"/>
              <a:ea typeface="+mn-ea"/>
              <a:cs typeface="+mn-cs"/>
            </a:endParaRPr>
          </a:p>
          <a:p>
            <a:pPr latinLnBrk="0"/>
            <a:r>
              <a:rPr lang="en-US" altLang="ko-KR" sz="1000" kern="1200" dirty="0">
                <a:solidFill>
                  <a:schemeClr val="tx1"/>
                </a:solidFill>
                <a:effectLst/>
                <a:latin typeface="+mn-lt"/>
                <a:ea typeface="+mn-ea"/>
                <a:cs typeface="+mn-cs"/>
              </a:rPr>
              <a:t> </a:t>
            </a:r>
            <a:endParaRPr lang="ko-KR" altLang="ko-KR" sz="1000" kern="1200" dirty="0">
              <a:solidFill>
                <a:schemeClr val="tx1"/>
              </a:solidFill>
              <a:effectLst/>
              <a:latin typeface="+mn-lt"/>
              <a:ea typeface="+mn-ea"/>
              <a:cs typeface="+mn-cs"/>
            </a:endParaRPr>
          </a:p>
          <a:p>
            <a:pPr latinLnBrk="0"/>
            <a:r>
              <a:rPr lang="en-US" altLang="ko-KR" sz="1000" b="1" kern="1200" dirty="0">
                <a:solidFill>
                  <a:schemeClr val="tx1"/>
                </a:solidFill>
                <a:effectLst/>
                <a:latin typeface="+mn-lt"/>
                <a:ea typeface="+mn-ea"/>
                <a:cs typeface="+mn-cs"/>
              </a:rPr>
              <a:t>INDEMNITY</a:t>
            </a:r>
            <a:endParaRPr lang="ko-KR" altLang="ko-KR" sz="1000" kern="1200" dirty="0">
              <a:solidFill>
                <a:schemeClr val="tx1"/>
              </a:solidFill>
              <a:effectLst/>
              <a:latin typeface="+mn-lt"/>
              <a:ea typeface="+mn-ea"/>
              <a:cs typeface="+mn-cs"/>
            </a:endParaRPr>
          </a:p>
          <a:p>
            <a:pPr latinLnBrk="0"/>
            <a:r>
              <a:rPr lang="en-US" altLang="ko-KR" sz="1000" kern="1200" dirty="0">
                <a:solidFill>
                  <a:schemeClr val="tx1"/>
                </a:solidFill>
                <a:effectLst/>
                <a:latin typeface="+mn-lt"/>
                <a:ea typeface="+mn-ea"/>
                <a:cs typeface="+mn-cs"/>
              </a:rPr>
              <a:t>If the Association is required to make a payment by way of damages to a third party as a result of the Artists breaching the copyright of the third party in the course of preparing the artwork, the Artists hereby agrees to indemnify the Association in full in respect of the amount paid by the Association to the third party, together with any costs incurred by the Association.</a:t>
            </a:r>
            <a:endParaRPr lang="ko-KR" altLang="ko-KR" sz="1000" kern="1200" dirty="0">
              <a:solidFill>
                <a:schemeClr val="tx1"/>
              </a:solidFill>
              <a:effectLst/>
              <a:latin typeface="+mn-lt"/>
              <a:ea typeface="+mn-ea"/>
              <a:cs typeface="+mn-cs"/>
            </a:endParaRPr>
          </a:p>
          <a:p>
            <a:endParaRPr lang="en-US" altLang="ko-KR" dirty="0"/>
          </a:p>
          <a:p>
            <a:endParaRPr lang="en-US" altLang="ko-KR" dirty="0"/>
          </a:p>
          <a:p>
            <a:endParaRPr lang="en-US" altLang="ko-KR" dirty="0"/>
          </a:p>
          <a:p>
            <a:r>
              <a:rPr lang="en-US" altLang="ko-KR" sz="1200" dirty="0"/>
              <a:t>                                                                                                Agree (    ) / Disagree</a:t>
            </a:r>
            <a:r>
              <a:rPr lang="en-US" altLang="ko-KR" sz="1200" baseline="0" dirty="0"/>
              <a:t> (   )</a:t>
            </a:r>
            <a:endParaRPr lang="ko-KR" altLang="en-US" sz="1200" dirty="0"/>
          </a:p>
        </p:txBody>
      </p:sp>
    </p:spTree>
    <p:extLst>
      <p:ext uri="{BB962C8B-B14F-4D97-AF65-F5344CB8AC3E}">
        <p14:creationId xmlns:p14="http://schemas.microsoft.com/office/powerpoint/2010/main" val="412371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D8747-3C04-4F49-B42F-57B70923811A}" type="datetimeFigureOut">
              <a:rPr lang="ko-KR" altLang="en-US" smtClean="0"/>
              <a:t>2020-08-09</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478497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7" r:id="rId7"/>
    <p:sldLayoutId id="2147483688" r:id="rId8"/>
    <p:sldLayoutId id="2147483689" r:id="rId9"/>
    <p:sldLayoutId id="2147483685" r:id="rId10"/>
    <p:sldLayoutId id="2147483686" r:id="rId11"/>
    <p:sldLayoutId id="2147483672" r:id="rId12"/>
    <p:sldLayoutId id="2147483667" r:id="rId13"/>
    <p:sldLayoutId id="2147483668" r:id="rId14"/>
    <p:sldLayoutId id="2147483669" r:id="rId15"/>
    <p:sldLayoutId id="2147483670" r:id="rId16"/>
    <p:sldLayoutId id="2147483671" r:id="rId17"/>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1418-1070-4BE7-92E1-B20685361D17}" type="datetimeFigureOut">
              <a:rPr lang="ko-KR" altLang="en-US" smtClean="0"/>
              <a:t>2020-08-09</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6028901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03023" y="5672368"/>
            <a:ext cx="3069686" cy="415498"/>
          </a:xfrm>
          <a:prstGeom prst="rect">
            <a:avLst/>
          </a:prstGeom>
          <a:noFill/>
        </p:spPr>
        <p:txBody>
          <a:bodyPr wrap="none" rtlCol="0">
            <a:spAutoFit/>
          </a:bodyPr>
          <a:lstStyle/>
          <a:p>
            <a:r>
              <a:rPr lang="en-US" altLang="ko-KR" sz="2100" dirty="0"/>
              <a:t>* PORTFOLIO FOR </a:t>
            </a:r>
            <a:r>
              <a:rPr lang="en-US" altLang="ko-KR" sz="2100" dirty="0">
                <a:solidFill>
                  <a:schemeClr val="accent1"/>
                </a:solidFill>
              </a:rPr>
              <a:t>ARTISTS</a:t>
            </a:r>
            <a:endParaRPr lang="ko-KR" altLang="en-US" sz="2100" dirty="0">
              <a:solidFill>
                <a:schemeClr val="accent1"/>
              </a:solidFill>
            </a:endParaRPr>
          </a:p>
        </p:txBody>
      </p:sp>
      <p:cxnSp>
        <p:nvCxnSpPr>
          <p:cNvPr id="7" name="직선 연결선 6"/>
          <p:cNvCxnSpPr/>
          <p:nvPr/>
        </p:nvCxnSpPr>
        <p:spPr>
          <a:xfrm flipH="1" flipV="1">
            <a:off x="2176043" y="5279702"/>
            <a:ext cx="4693696" cy="21963"/>
          </a:xfrm>
          <a:prstGeom prst="line">
            <a:avLst/>
          </a:prstGeom>
        </p:spPr>
        <p:style>
          <a:lnRef idx="1">
            <a:schemeClr val="accent3"/>
          </a:lnRef>
          <a:fillRef idx="0">
            <a:schemeClr val="accent3"/>
          </a:fillRef>
          <a:effectRef idx="0">
            <a:schemeClr val="accent3"/>
          </a:effectRef>
          <a:fontRef idx="minor">
            <a:schemeClr val="tx1"/>
          </a:fontRef>
        </p:style>
      </p:cxnSp>
      <p:pic>
        <p:nvPicPr>
          <p:cNvPr id="3" name="Picture 2">
            <a:extLst>
              <a:ext uri="{FF2B5EF4-FFF2-40B4-BE49-F238E27FC236}">
                <a16:creationId xmlns:a16="http://schemas.microsoft.com/office/drawing/2014/main" id="{4FC71912-6D55-41C3-84FE-7EA922E8781F}"/>
              </a:ext>
            </a:extLst>
          </p:cNvPr>
          <p:cNvPicPr>
            <a:picLocks noChangeAspect="1"/>
          </p:cNvPicPr>
          <p:nvPr/>
        </p:nvPicPr>
        <p:blipFill>
          <a:blip r:embed="rId2"/>
          <a:stretch>
            <a:fillRect/>
          </a:stretch>
        </p:blipFill>
        <p:spPr>
          <a:xfrm>
            <a:off x="2419350" y="574157"/>
            <a:ext cx="4350990" cy="4408746"/>
          </a:xfrm>
          <a:prstGeom prst="rect">
            <a:avLst/>
          </a:prstGeom>
        </p:spPr>
      </p:pic>
    </p:spTree>
    <p:extLst>
      <p:ext uri="{BB962C8B-B14F-4D97-AF65-F5344CB8AC3E}">
        <p14:creationId xmlns:p14="http://schemas.microsoft.com/office/powerpoint/2010/main" val="299236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2948" y="666479"/>
            <a:ext cx="5777345"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성명</a:t>
            </a:r>
            <a:r>
              <a:rPr lang="en-US" altLang="ko-KR" dirty="0">
                <a:solidFill>
                  <a:schemeClr val="accent1"/>
                </a:solidFill>
              </a:rPr>
              <a:t>)</a:t>
            </a:r>
            <a:endParaRPr lang="ko-KR" altLang="en-US" dirty="0">
              <a:solidFill>
                <a:schemeClr val="accent1"/>
              </a:solidFill>
            </a:endParaRPr>
          </a:p>
        </p:txBody>
      </p:sp>
      <p:sp>
        <p:nvSpPr>
          <p:cNvPr id="5" name="TextBox 4"/>
          <p:cNvSpPr txBox="1"/>
          <p:nvPr/>
        </p:nvSpPr>
        <p:spPr>
          <a:xfrm>
            <a:off x="1808012" y="1021586"/>
            <a:ext cx="5777345"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국적</a:t>
            </a:r>
            <a:r>
              <a:rPr lang="en-US" altLang="ko-KR" dirty="0">
                <a:solidFill>
                  <a:schemeClr val="accent1"/>
                </a:solidFill>
              </a:rPr>
              <a:t>)</a:t>
            </a:r>
            <a:endParaRPr lang="ko-KR" altLang="en-US" dirty="0">
              <a:solidFill>
                <a:schemeClr val="accent1"/>
              </a:solidFill>
            </a:endParaRPr>
          </a:p>
        </p:txBody>
      </p:sp>
      <p:sp>
        <p:nvSpPr>
          <p:cNvPr id="6" name="TextBox 5"/>
          <p:cNvSpPr txBox="1"/>
          <p:nvPr/>
        </p:nvSpPr>
        <p:spPr>
          <a:xfrm>
            <a:off x="1310076" y="1399849"/>
            <a:ext cx="5777345"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이메일</a:t>
            </a:r>
            <a:r>
              <a:rPr lang="en-US" altLang="ko-KR" dirty="0">
                <a:solidFill>
                  <a:schemeClr val="accent1"/>
                </a:solidFill>
              </a:rPr>
              <a:t>)</a:t>
            </a:r>
            <a:endParaRPr lang="ko-KR" altLang="en-US" dirty="0">
              <a:solidFill>
                <a:schemeClr val="accent1"/>
              </a:solidFill>
            </a:endParaRPr>
          </a:p>
        </p:txBody>
      </p:sp>
      <p:sp>
        <p:nvSpPr>
          <p:cNvPr id="7" name="TextBox 6"/>
          <p:cNvSpPr txBox="1"/>
          <p:nvPr/>
        </p:nvSpPr>
        <p:spPr>
          <a:xfrm>
            <a:off x="1541317" y="1757326"/>
            <a:ext cx="5777345"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주소</a:t>
            </a:r>
            <a:r>
              <a:rPr lang="en-US" altLang="ko-KR" dirty="0">
                <a:solidFill>
                  <a:schemeClr val="accent1"/>
                </a:solidFill>
              </a:rPr>
              <a:t>)</a:t>
            </a:r>
            <a:endParaRPr lang="ko-KR" altLang="en-US" dirty="0">
              <a:solidFill>
                <a:schemeClr val="accent1"/>
              </a:solidFill>
            </a:endParaRPr>
          </a:p>
        </p:txBody>
      </p:sp>
      <p:sp>
        <p:nvSpPr>
          <p:cNvPr id="8" name="TextBox 7"/>
          <p:cNvSpPr txBox="1"/>
          <p:nvPr/>
        </p:nvSpPr>
        <p:spPr>
          <a:xfrm>
            <a:off x="1859970" y="2125198"/>
            <a:ext cx="5777345"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직업</a:t>
            </a:r>
            <a:r>
              <a:rPr lang="en-US" altLang="ko-KR" dirty="0">
                <a:solidFill>
                  <a:schemeClr val="accent1"/>
                </a:solidFill>
              </a:rPr>
              <a:t>)</a:t>
            </a:r>
            <a:endParaRPr lang="ko-KR" altLang="en-US" dirty="0">
              <a:solidFill>
                <a:schemeClr val="accent1"/>
              </a:solidFill>
            </a:endParaRPr>
          </a:p>
        </p:txBody>
      </p:sp>
      <p:sp>
        <p:nvSpPr>
          <p:cNvPr id="9" name="TextBox 8"/>
          <p:cNvSpPr txBox="1"/>
          <p:nvPr/>
        </p:nvSpPr>
        <p:spPr>
          <a:xfrm>
            <a:off x="3415148" y="2486868"/>
            <a:ext cx="5552206"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홈페이지 혹은 </a:t>
            </a:r>
            <a:r>
              <a:rPr lang="en-GB" altLang="ko-KR" dirty="0">
                <a:solidFill>
                  <a:schemeClr val="accent1"/>
                </a:solidFill>
              </a:rPr>
              <a:t>SNS</a:t>
            </a:r>
            <a:r>
              <a:rPr lang="en-US" altLang="ko-KR" dirty="0">
                <a:solidFill>
                  <a:schemeClr val="accent1"/>
                </a:solidFill>
              </a:rPr>
              <a:t>)</a:t>
            </a:r>
            <a:endParaRPr lang="ko-KR" altLang="en-US" dirty="0">
              <a:solidFill>
                <a:schemeClr val="accent1"/>
              </a:solidFill>
            </a:endParaRPr>
          </a:p>
        </p:txBody>
      </p:sp>
      <p:sp>
        <p:nvSpPr>
          <p:cNvPr id="11" name="TextBox 10"/>
          <p:cNvSpPr txBox="1"/>
          <p:nvPr/>
        </p:nvSpPr>
        <p:spPr>
          <a:xfrm>
            <a:off x="455460" y="3573887"/>
            <a:ext cx="8482448"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학력 및 전시 경력</a:t>
            </a:r>
            <a:r>
              <a:rPr lang="en-US" altLang="ko-KR" dirty="0">
                <a:solidFill>
                  <a:schemeClr val="accent1"/>
                </a:solidFill>
              </a:rPr>
              <a:t>)</a:t>
            </a:r>
            <a:endParaRPr lang="ko-KR" altLang="en-US" dirty="0">
              <a:solidFill>
                <a:schemeClr val="accent1"/>
              </a:solidFill>
            </a:endParaRPr>
          </a:p>
        </p:txBody>
      </p:sp>
      <p:sp>
        <p:nvSpPr>
          <p:cNvPr id="13" name="TextBox 12"/>
          <p:cNvSpPr txBox="1"/>
          <p:nvPr/>
        </p:nvSpPr>
        <p:spPr>
          <a:xfrm>
            <a:off x="1229599" y="2849087"/>
            <a:ext cx="8482448" cy="369332"/>
          </a:xfrm>
          <a:prstGeom prst="rect">
            <a:avLst/>
          </a:prstGeom>
          <a:noFill/>
        </p:spPr>
        <p:txBody>
          <a:bodyPr wrap="square" rtlCol="0">
            <a:spAutoFit/>
          </a:bodyPr>
          <a:lstStyle/>
          <a:p>
            <a:r>
              <a:rPr lang="en-US" altLang="ko-KR" dirty="0">
                <a:solidFill>
                  <a:schemeClr val="accent1"/>
                </a:solidFill>
              </a:rPr>
              <a:t>(Painting &amp; Sculpture / Contemporary Media / Architecture &amp; Design ) (</a:t>
            </a:r>
            <a:r>
              <a:rPr lang="ko-KR" altLang="en-US" dirty="0">
                <a:solidFill>
                  <a:schemeClr val="accent1"/>
                </a:solidFill>
              </a:rPr>
              <a:t>분야</a:t>
            </a:r>
            <a:r>
              <a:rPr lang="en-US" altLang="ko-KR" dirty="0">
                <a:solidFill>
                  <a:schemeClr val="accent1"/>
                </a:solidFill>
              </a:rPr>
              <a:t>)</a:t>
            </a:r>
            <a:endParaRPr lang="ko-KR" altLang="en-US" dirty="0">
              <a:solidFill>
                <a:schemeClr val="accent1"/>
              </a:solidFill>
            </a:endParaRPr>
          </a:p>
        </p:txBody>
      </p:sp>
    </p:spTree>
    <p:extLst>
      <p:ext uri="{BB962C8B-B14F-4D97-AF65-F5344CB8AC3E}">
        <p14:creationId xmlns:p14="http://schemas.microsoft.com/office/powerpoint/2010/main" val="147256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678" y="986550"/>
            <a:ext cx="8482448" cy="369332"/>
          </a:xfrm>
          <a:prstGeom prst="rect">
            <a:avLst/>
          </a:prstGeom>
          <a:noFill/>
        </p:spPr>
        <p:txBody>
          <a:bodyPr wrap="square" rtlCol="0">
            <a:spAutoFit/>
          </a:bodyPr>
          <a:lstStyle/>
          <a:p>
            <a:r>
              <a:rPr lang="en-US" altLang="ko-KR" dirty="0">
                <a:solidFill>
                  <a:schemeClr val="accent1"/>
                </a:solidFill>
              </a:rPr>
              <a:t>Fill out here (</a:t>
            </a:r>
            <a:r>
              <a:rPr lang="ko-KR" altLang="en-US" dirty="0">
                <a:solidFill>
                  <a:schemeClr val="accent1"/>
                </a:solidFill>
              </a:rPr>
              <a:t>작업 소개</a:t>
            </a:r>
            <a:r>
              <a:rPr lang="en-US" altLang="ko-KR" dirty="0">
                <a:solidFill>
                  <a:schemeClr val="accent1"/>
                </a:solidFill>
              </a:rPr>
              <a:t>)</a:t>
            </a:r>
            <a:endParaRPr lang="ko-KR" altLang="en-US" dirty="0">
              <a:solidFill>
                <a:schemeClr val="accent1"/>
              </a:solidFill>
            </a:endParaRPr>
          </a:p>
        </p:txBody>
      </p:sp>
    </p:spTree>
    <p:extLst>
      <p:ext uri="{BB962C8B-B14F-4D97-AF65-F5344CB8AC3E}">
        <p14:creationId xmlns:p14="http://schemas.microsoft.com/office/powerpoint/2010/main" val="207727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97774" y="228600"/>
            <a:ext cx="4137543" cy="276999"/>
          </a:xfrm>
          <a:prstGeom prst="rect">
            <a:avLst/>
          </a:prstGeom>
          <a:noFill/>
        </p:spPr>
        <p:txBody>
          <a:bodyPr wrap="none" rtlCol="0">
            <a:spAutoFit/>
          </a:bodyPr>
          <a:lstStyle/>
          <a:p>
            <a:r>
              <a:rPr lang="en-US" altLang="ko-KR" sz="1200" dirty="0"/>
              <a:t>( Title(</a:t>
            </a:r>
            <a:r>
              <a:rPr lang="ko-KR" altLang="en-US" sz="1200" dirty="0"/>
              <a:t>제목</a:t>
            </a:r>
            <a:r>
              <a:rPr lang="en-US" altLang="ko-KR" sz="1200" dirty="0"/>
              <a:t>) / Medium(</a:t>
            </a:r>
            <a:r>
              <a:rPr lang="ko-KR" altLang="en-US" sz="1200" dirty="0"/>
              <a:t>재료</a:t>
            </a:r>
            <a:r>
              <a:rPr lang="en-US" altLang="ko-KR" sz="1200" dirty="0"/>
              <a:t>) / Size(</a:t>
            </a:r>
            <a:r>
              <a:rPr lang="ko-KR" altLang="en-US" sz="1200" dirty="0"/>
              <a:t>사이즈</a:t>
            </a:r>
            <a:r>
              <a:rPr lang="en-US" altLang="ko-KR" sz="1200" dirty="0"/>
              <a:t>) / Date(</a:t>
            </a:r>
            <a:r>
              <a:rPr lang="ko-KR" altLang="en-US" sz="1200" dirty="0"/>
              <a:t>제작년도</a:t>
            </a:r>
            <a:r>
              <a:rPr lang="en-US" altLang="ko-KR" sz="1200" dirty="0"/>
              <a:t>) )</a:t>
            </a:r>
            <a:endParaRPr lang="ko-KR" altLang="en-US" sz="1200" dirty="0"/>
          </a:p>
        </p:txBody>
      </p:sp>
    </p:spTree>
    <p:extLst>
      <p:ext uri="{BB962C8B-B14F-4D97-AF65-F5344CB8AC3E}">
        <p14:creationId xmlns:p14="http://schemas.microsoft.com/office/powerpoint/2010/main" val="16624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97774" y="228600"/>
            <a:ext cx="4137543" cy="276999"/>
          </a:xfrm>
          <a:prstGeom prst="rect">
            <a:avLst/>
          </a:prstGeom>
          <a:noFill/>
        </p:spPr>
        <p:txBody>
          <a:bodyPr wrap="none" rtlCol="0">
            <a:spAutoFit/>
          </a:bodyPr>
          <a:lstStyle/>
          <a:p>
            <a:r>
              <a:rPr lang="en-US" altLang="ko-KR" sz="1200" dirty="0"/>
              <a:t>( Title(</a:t>
            </a:r>
            <a:r>
              <a:rPr lang="ko-KR" altLang="en-US" sz="1200" dirty="0"/>
              <a:t>제목</a:t>
            </a:r>
            <a:r>
              <a:rPr lang="en-US" altLang="ko-KR" sz="1200" dirty="0"/>
              <a:t>) / Medium(</a:t>
            </a:r>
            <a:r>
              <a:rPr lang="ko-KR" altLang="en-US" sz="1200" dirty="0"/>
              <a:t>재료</a:t>
            </a:r>
            <a:r>
              <a:rPr lang="en-US" altLang="ko-KR" sz="1200" dirty="0"/>
              <a:t>) / Size(</a:t>
            </a:r>
            <a:r>
              <a:rPr lang="ko-KR" altLang="en-US" sz="1200" dirty="0"/>
              <a:t>사이즈</a:t>
            </a:r>
            <a:r>
              <a:rPr lang="en-US" altLang="ko-KR" sz="1200" dirty="0"/>
              <a:t>) / Date(</a:t>
            </a:r>
            <a:r>
              <a:rPr lang="ko-KR" altLang="en-US" sz="1200" dirty="0"/>
              <a:t>제작년도</a:t>
            </a:r>
            <a:r>
              <a:rPr lang="en-US" altLang="ko-KR" sz="1200" dirty="0"/>
              <a:t>) )</a:t>
            </a:r>
            <a:endParaRPr lang="ko-KR" altLang="en-US" sz="1200" dirty="0"/>
          </a:p>
        </p:txBody>
      </p:sp>
    </p:spTree>
    <p:extLst>
      <p:ext uri="{BB962C8B-B14F-4D97-AF65-F5344CB8AC3E}">
        <p14:creationId xmlns:p14="http://schemas.microsoft.com/office/powerpoint/2010/main" val="72979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97774" y="228600"/>
            <a:ext cx="4137543" cy="276999"/>
          </a:xfrm>
          <a:prstGeom prst="rect">
            <a:avLst/>
          </a:prstGeom>
          <a:noFill/>
        </p:spPr>
        <p:txBody>
          <a:bodyPr wrap="none" rtlCol="0">
            <a:spAutoFit/>
          </a:bodyPr>
          <a:lstStyle/>
          <a:p>
            <a:r>
              <a:rPr lang="en-US" altLang="ko-KR" sz="1200" dirty="0"/>
              <a:t>( Title(</a:t>
            </a:r>
            <a:r>
              <a:rPr lang="ko-KR" altLang="en-US" sz="1200" dirty="0"/>
              <a:t>제목</a:t>
            </a:r>
            <a:r>
              <a:rPr lang="en-US" altLang="ko-KR" sz="1200" dirty="0"/>
              <a:t>) / Medium(</a:t>
            </a:r>
            <a:r>
              <a:rPr lang="ko-KR" altLang="en-US" sz="1200" dirty="0"/>
              <a:t>재료</a:t>
            </a:r>
            <a:r>
              <a:rPr lang="en-US" altLang="ko-KR" sz="1200" dirty="0"/>
              <a:t>) / Size(</a:t>
            </a:r>
            <a:r>
              <a:rPr lang="ko-KR" altLang="en-US" sz="1200" dirty="0"/>
              <a:t>사이즈</a:t>
            </a:r>
            <a:r>
              <a:rPr lang="en-US" altLang="ko-KR" sz="1200" dirty="0"/>
              <a:t>) / Date(</a:t>
            </a:r>
            <a:r>
              <a:rPr lang="ko-KR" altLang="en-US" sz="1200" dirty="0"/>
              <a:t>제작년도</a:t>
            </a:r>
            <a:r>
              <a:rPr lang="en-US" altLang="ko-KR" sz="1200" dirty="0"/>
              <a:t>) )</a:t>
            </a:r>
            <a:endParaRPr lang="ko-KR" altLang="en-US" sz="1200" dirty="0"/>
          </a:p>
        </p:txBody>
      </p:sp>
    </p:spTree>
    <p:extLst>
      <p:ext uri="{BB962C8B-B14F-4D97-AF65-F5344CB8AC3E}">
        <p14:creationId xmlns:p14="http://schemas.microsoft.com/office/powerpoint/2010/main" val="349287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97774" y="228600"/>
            <a:ext cx="4137543" cy="276999"/>
          </a:xfrm>
          <a:prstGeom prst="rect">
            <a:avLst/>
          </a:prstGeom>
          <a:noFill/>
        </p:spPr>
        <p:txBody>
          <a:bodyPr wrap="none" rtlCol="0">
            <a:spAutoFit/>
          </a:bodyPr>
          <a:lstStyle/>
          <a:p>
            <a:r>
              <a:rPr lang="en-US" altLang="ko-KR" sz="1200" dirty="0"/>
              <a:t>( Title(</a:t>
            </a:r>
            <a:r>
              <a:rPr lang="ko-KR" altLang="en-US" sz="1200" dirty="0"/>
              <a:t>제목</a:t>
            </a:r>
            <a:r>
              <a:rPr lang="en-US" altLang="ko-KR" sz="1200" dirty="0"/>
              <a:t>) / Medium(</a:t>
            </a:r>
            <a:r>
              <a:rPr lang="ko-KR" altLang="en-US" sz="1200" dirty="0"/>
              <a:t>재료</a:t>
            </a:r>
            <a:r>
              <a:rPr lang="en-US" altLang="ko-KR" sz="1200" dirty="0"/>
              <a:t>) / Size(</a:t>
            </a:r>
            <a:r>
              <a:rPr lang="ko-KR" altLang="en-US" sz="1200" dirty="0"/>
              <a:t>사이즈</a:t>
            </a:r>
            <a:r>
              <a:rPr lang="en-US" altLang="ko-KR" sz="1200" dirty="0"/>
              <a:t>) / Date(</a:t>
            </a:r>
            <a:r>
              <a:rPr lang="ko-KR" altLang="en-US" sz="1200" dirty="0"/>
              <a:t>제작년도</a:t>
            </a:r>
            <a:r>
              <a:rPr lang="en-US" altLang="ko-KR" sz="1200" dirty="0"/>
              <a:t>) )</a:t>
            </a:r>
            <a:endParaRPr lang="ko-KR" altLang="en-US" sz="1200" dirty="0"/>
          </a:p>
        </p:txBody>
      </p:sp>
    </p:spTree>
    <p:extLst>
      <p:ext uri="{BB962C8B-B14F-4D97-AF65-F5344CB8AC3E}">
        <p14:creationId xmlns:p14="http://schemas.microsoft.com/office/powerpoint/2010/main" val="399929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97774" y="228600"/>
            <a:ext cx="4137543" cy="276999"/>
          </a:xfrm>
          <a:prstGeom prst="rect">
            <a:avLst/>
          </a:prstGeom>
          <a:noFill/>
        </p:spPr>
        <p:txBody>
          <a:bodyPr wrap="none" rtlCol="0">
            <a:spAutoFit/>
          </a:bodyPr>
          <a:lstStyle/>
          <a:p>
            <a:r>
              <a:rPr lang="en-US" altLang="ko-KR" sz="1200" dirty="0"/>
              <a:t>( Title(</a:t>
            </a:r>
            <a:r>
              <a:rPr lang="ko-KR" altLang="en-US" sz="1200" dirty="0"/>
              <a:t>제목</a:t>
            </a:r>
            <a:r>
              <a:rPr lang="en-US" altLang="ko-KR" sz="1200" dirty="0"/>
              <a:t>) / Medium(</a:t>
            </a:r>
            <a:r>
              <a:rPr lang="ko-KR" altLang="en-US" sz="1200" dirty="0"/>
              <a:t>재료</a:t>
            </a:r>
            <a:r>
              <a:rPr lang="en-US" altLang="ko-KR" sz="1200" dirty="0"/>
              <a:t>) / Size(</a:t>
            </a:r>
            <a:r>
              <a:rPr lang="ko-KR" altLang="en-US" sz="1200" dirty="0"/>
              <a:t>사이즈</a:t>
            </a:r>
            <a:r>
              <a:rPr lang="en-US" altLang="ko-KR" sz="1200" dirty="0"/>
              <a:t>) / Date(</a:t>
            </a:r>
            <a:r>
              <a:rPr lang="ko-KR" altLang="en-US" sz="1200" dirty="0"/>
              <a:t>제작년도</a:t>
            </a:r>
            <a:r>
              <a:rPr lang="en-US" altLang="ko-KR" sz="1200" dirty="0"/>
              <a:t>) )</a:t>
            </a:r>
            <a:endParaRPr lang="ko-KR" altLang="en-US" sz="1200" dirty="0"/>
          </a:p>
        </p:txBody>
      </p:sp>
    </p:spTree>
    <p:extLst>
      <p:ext uri="{BB962C8B-B14F-4D97-AF65-F5344CB8AC3E}">
        <p14:creationId xmlns:p14="http://schemas.microsoft.com/office/powerpoint/2010/main" val="1786444487"/>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178</Words>
  <Application>Microsoft Office PowerPoint</Application>
  <PresentationFormat>On-screen Show (4:3)</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맑은 고딕</vt:lpstr>
      <vt:lpstr>Arial</vt:lpstr>
      <vt:lpstr>Calibri</vt:lpstr>
      <vt:lpstr>Calibri Light</vt:lpstr>
      <vt:lpstr>Office 테마</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김주현</dc:creator>
  <cp:lastModifiedBy>Juhyun</cp:lastModifiedBy>
  <cp:revision>23</cp:revision>
  <dcterms:created xsi:type="dcterms:W3CDTF">2018-01-13T22:33:37Z</dcterms:created>
  <dcterms:modified xsi:type="dcterms:W3CDTF">2020-08-09T04:51:27Z</dcterms:modified>
</cp:coreProperties>
</file>